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 autoAdjust="0"/>
    <p:restoredTop sz="94660"/>
  </p:normalViewPr>
  <p:slideViewPr>
    <p:cSldViewPr>
      <p:cViewPr>
        <p:scale>
          <a:sx n="66" d="100"/>
          <a:sy n="66" d="100"/>
        </p:scale>
        <p:origin x="-1290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n\Desktop\Slup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2400" dirty="0"/>
              <a:t>Czy po ukończeniu studiów ma Pan/Pani zamiar pracować</a:t>
            </a:r>
            <a:r>
              <a:rPr lang="pl-PL" sz="2400" baseline="0" dirty="0"/>
              <a:t> w zawodzie? </a:t>
            </a:r>
            <a:endParaRPr lang="pl-PL" sz="2400" baseline="0" dirty="0" smtClean="0"/>
          </a:p>
          <a:p>
            <a:pPr>
              <a:defRPr sz="1400"/>
            </a:pPr>
            <a:r>
              <a:rPr lang="pl-PL" sz="2400" baseline="0" dirty="0" smtClean="0"/>
              <a:t>Spec</a:t>
            </a:r>
            <a:r>
              <a:rPr lang="pl-PL" sz="2400" baseline="0" dirty="0"/>
              <a:t>. </a:t>
            </a:r>
            <a:r>
              <a:rPr lang="pl-PL" sz="2400" baseline="0" dirty="0" smtClean="0"/>
              <a:t>G-F-</a:t>
            </a:r>
            <a:r>
              <a:rPr lang="pl-PL" sz="2400" baseline="0" dirty="0" err="1" smtClean="0"/>
              <a:t>Ch</a:t>
            </a:r>
            <a:r>
              <a:rPr lang="pl-PL" sz="2400" baseline="0" dirty="0" smtClean="0"/>
              <a:t>			 Spec </a:t>
            </a:r>
            <a:r>
              <a:rPr lang="pl-PL" sz="2400" baseline="0" dirty="0" err="1" smtClean="0"/>
              <a:t>Biol</a:t>
            </a:r>
            <a:r>
              <a:rPr lang="pl-PL" sz="2400" baseline="0" dirty="0" smtClean="0"/>
              <a:t> </a:t>
            </a:r>
            <a:endParaRPr lang="pl-PL" sz="2400" dirty="0"/>
          </a:p>
        </c:rich>
      </c:tx>
      <c:layout>
        <c:manualLayout>
          <c:xMode val="edge"/>
          <c:yMode val="edge"/>
          <c:x val="0.16798266700799841"/>
          <c:y val="5.73200199977780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490612336644674E-2"/>
          <c:y val="0.32379509915564936"/>
          <c:w val="0.42245150338081922"/>
          <c:h val="0.762703497922197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2015'!$C$2:$F$2</c:f>
              <c:numCache>
                <c:formatCode>General</c:formatCode>
                <c:ptCount val="4"/>
                <c:pt idx="0">
                  <c:v>52.173913043478258</c:v>
                </c:pt>
                <c:pt idx="1">
                  <c:v>39.130434782608695</c:v>
                </c:pt>
                <c:pt idx="2">
                  <c:v>8.695652173913043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3600581249006469"/>
          <c:y val="0.28899526370129203"/>
          <c:w val="0.17143024613120506"/>
          <c:h val="0.5872745837612902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pl-PL" sz="2400" dirty="0"/>
              <a:t>Czy w Pani/Pana</a:t>
            </a:r>
            <a:r>
              <a:rPr lang="pl-PL" sz="2400" baseline="0" dirty="0"/>
              <a:t> opinii realizowane w trakcie studiów praktyki przygotowują właściwie Panią/Pana do </a:t>
            </a:r>
            <a:r>
              <a:rPr lang="pl-PL" sz="2400" baseline="0" dirty="0" err="1"/>
              <a:t>podięcia</a:t>
            </a:r>
            <a:r>
              <a:rPr lang="pl-PL" sz="2400" baseline="0" dirty="0"/>
              <a:t> obowiązków (zadań) pracy zawodowej? </a:t>
            </a:r>
            <a:endParaRPr lang="pl-PL" sz="2400" baseline="0" dirty="0" smtClean="0"/>
          </a:p>
          <a:p>
            <a:pPr>
              <a:defRPr sz="2400"/>
            </a:pPr>
            <a:r>
              <a:rPr lang="pl-PL" sz="2400" baseline="0" dirty="0" smtClean="0"/>
              <a:t>Spec</a:t>
            </a:r>
            <a:r>
              <a:rPr lang="pl-PL" sz="2400" baseline="0" dirty="0"/>
              <a:t>. </a:t>
            </a:r>
            <a:r>
              <a:rPr lang="pl-PL" sz="2400" baseline="0" dirty="0" smtClean="0"/>
              <a:t>G-F-</a:t>
            </a:r>
            <a:r>
              <a:rPr lang="pl-PL" sz="2400" baseline="0" dirty="0" err="1" smtClean="0"/>
              <a:t>Ch</a:t>
            </a:r>
            <a:r>
              <a:rPr lang="pl-PL" sz="2400" baseline="0" dirty="0" smtClean="0"/>
              <a:t>			Spec Biol. </a:t>
            </a:r>
            <a:endParaRPr lang="pl-PL" sz="2400" dirty="0"/>
          </a:p>
        </c:rich>
      </c:tx>
      <c:layout>
        <c:manualLayout>
          <c:xMode val="edge"/>
          <c:yMode val="edge"/>
          <c:x val="0.12228775582312348"/>
          <c:y val="4.21752655502045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700693547711452E-2"/>
          <c:y val="0.32434711360573465"/>
          <c:w val="0.43131086992504314"/>
          <c:h val="0.763564825807151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2015'!$C$8:$F$8</c:f>
              <c:numCache>
                <c:formatCode>General</c:formatCode>
                <c:ptCount val="4"/>
                <c:pt idx="0">
                  <c:v>8.695652173913043</c:v>
                </c:pt>
                <c:pt idx="1">
                  <c:v>43.478260869565219</c:v>
                </c:pt>
                <c:pt idx="2">
                  <c:v>30.434782608695652</c:v>
                </c:pt>
                <c:pt idx="3">
                  <c:v>17.391304347826086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66865446656373"/>
          <c:y val="0.33269991605870952"/>
          <c:w val="0.42363447216883632"/>
          <c:h val="0.57658037995778244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2015'!$C$9:$F$9</c:f>
              <c:numCache>
                <c:formatCode>General</c:formatCode>
                <c:ptCount val="4"/>
                <c:pt idx="0">
                  <c:v>0</c:v>
                </c:pt>
                <c:pt idx="1">
                  <c:v>33.333333333333336</c:v>
                </c:pt>
                <c:pt idx="2">
                  <c:v>33.333333333333336</c:v>
                </c:pt>
                <c:pt idx="3">
                  <c:v>33.333333333333336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4887996923520648"/>
          <c:y val="0.27623612808453379"/>
          <c:w val="0.15112003076479355"/>
          <c:h val="0.67233573569691707"/>
        </c:manualLayout>
      </c:layout>
      <c:overlay val="0"/>
      <c:txPr>
        <a:bodyPr/>
        <a:lstStyle/>
        <a:p>
          <a:pPr rtl="0">
            <a:defRPr sz="2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24725133571587"/>
          <c:y val="0.23658114784631773"/>
          <c:w val="0.45831585439748346"/>
          <c:h val="0.690796202382741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2658673508653835"/>
          <c:y val="0.22146232117999962"/>
          <c:w val="0.13939262510219008"/>
          <c:h val="0.6127929293419782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pl-PL" sz="2400" dirty="0"/>
              <a:t>/Pytanie otwarte/ Jakie zmiany, należy wprowadzić w procesie studiów przygotowujących do pracy w zawodzie</a:t>
            </a:r>
            <a:r>
              <a:rPr lang="pl-PL" sz="2400" baseline="0" dirty="0"/>
              <a:t>? </a:t>
            </a:r>
            <a:endParaRPr lang="pl-PL" sz="2400" baseline="0" dirty="0" smtClean="0"/>
          </a:p>
          <a:p>
            <a:pPr>
              <a:defRPr sz="2400"/>
            </a:pPr>
            <a:r>
              <a:rPr lang="pl-PL" sz="2400" baseline="0" dirty="0" smtClean="0"/>
              <a:t>Spec</a:t>
            </a:r>
            <a:r>
              <a:rPr lang="pl-PL" sz="2400" baseline="0" dirty="0"/>
              <a:t>. </a:t>
            </a:r>
            <a:r>
              <a:rPr lang="pl-PL" sz="2400" baseline="0" dirty="0" smtClean="0"/>
              <a:t>G-F-</a:t>
            </a:r>
            <a:r>
              <a:rPr lang="pl-PL" sz="2400" baseline="0" dirty="0" err="1" smtClean="0"/>
              <a:t>Ch</a:t>
            </a:r>
            <a:r>
              <a:rPr lang="pl-PL" sz="2400" baseline="0" dirty="0" smtClean="0"/>
              <a:t>			Spec. Biol. </a:t>
            </a:r>
            <a:endParaRPr lang="pl-PL" sz="2400" dirty="0"/>
          </a:p>
        </c:rich>
      </c:tx>
      <c:layout>
        <c:manualLayout>
          <c:xMode val="edge"/>
          <c:yMode val="edge"/>
          <c:x val="5.5258203306510219E-2"/>
          <c:y val="5.23208345843158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2192867032792276E-3"/>
          <c:y val="0.32097461524129822"/>
          <c:w val="0.42245150338081922"/>
          <c:h val="0.76270349792219716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8"/>
            <c:bubble3D val="0"/>
            <c:spPr>
              <a:solidFill>
                <a:srgbClr val="C0000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2015'!$B$12:$B$21</c:f>
              <c:strCache>
                <c:ptCount val="10"/>
                <c:pt idx="0">
                  <c:v>praktyk</c:v>
                </c:pt>
                <c:pt idx="1">
                  <c:v>przedm specjalistycznych</c:v>
                </c:pt>
                <c:pt idx="2">
                  <c:v>laboratoryjnych</c:v>
                </c:pt>
                <c:pt idx="3">
                  <c:v>programowania</c:v>
                </c:pt>
                <c:pt idx="4">
                  <c:v>nowych technik prowadzenia zajęć</c:v>
                </c:pt>
                <c:pt idx="5">
                  <c:v>trendy, nowości</c:v>
                </c:pt>
                <c:pt idx="6">
                  <c:v>rejsów</c:v>
                </c:pt>
                <c:pt idx="7">
                  <c:v>lab fizycznego</c:v>
                </c:pt>
                <c:pt idx="8">
                  <c:v>PDW</c:v>
                </c:pt>
                <c:pt idx="9">
                  <c:v>biznesu</c:v>
                </c:pt>
              </c:strCache>
            </c:strRef>
          </c:cat>
          <c:val>
            <c:numRef>
              <c:f>'Ankiety koncowe 2015'!$C$12:$C$21</c:f>
              <c:numCache>
                <c:formatCode>General</c:formatCode>
                <c:ptCount val="10"/>
                <c:pt idx="0">
                  <c:v>25.490196078431371</c:v>
                </c:pt>
                <c:pt idx="1">
                  <c:v>15.686274509803921</c:v>
                </c:pt>
                <c:pt idx="2">
                  <c:v>17.647058823529413</c:v>
                </c:pt>
                <c:pt idx="3">
                  <c:v>11.764705882352942</c:v>
                </c:pt>
                <c:pt idx="4">
                  <c:v>5.882352941176471</c:v>
                </c:pt>
                <c:pt idx="5">
                  <c:v>1.9607843137254901</c:v>
                </c:pt>
                <c:pt idx="6">
                  <c:v>3.9215686274509802</c:v>
                </c:pt>
                <c:pt idx="7">
                  <c:v>7.8431372549019605</c:v>
                </c:pt>
                <c:pt idx="8">
                  <c:v>5.882352941176471</c:v>
                </c:pt>
                <c:pt idx="9">
                  <c:v>3.9215686274509802</c:v>
                </c:pt>
              </c:numCache>
            </c:numRef>
          </c:val>
        </c:ser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2015'!$B$12:$B$21</c:f>
              <c:strCache>
                <c:ptCount val="10"/>
                <c:pt idx="0">
                  <c:v>praktyk</c:v>
                </c:pt>
                <c:pt idx="1">
                  <c:v>przedm specjalistycznych</c:v>
                </c:pt>
                <c:pt idx="2">
                  <c:v>laboratoryjnych</c:v>
                </c:pt>
                <c:pt idx="3">
                  <c:v>programowania</c:v>
                </c:pt>
                <c:pt idx="4">
                  <c:v>nowych technik prowadzenia zajęć</c:v>
                </c:pt>
                <c:pt idx="5">
                  <c:v>trendy, nowości</c:v>
                </c:pt>
                <c:pt idx="6">
                  <c:v>rejsów</c:v>
                </c:pt>
                <c:pt idx="7">
                  <c:v>lab fizycznego</c:v>
                </c:pt>
                <c:pt idx="8">
                  <c:v>PDW</c:v>
                </c:pt>
                <c:pt idx="9">
                  <c:v>biznesu</c:v>
                </c:pt>
              </c:strCache>
            </c:strRef>
          </c:cat>
          <c:val>
            <c:numRef>
              <c:f>'Ankiety koncowe 2015'!$C$12:$C$21</c:f>
              <c:numCache>
                <c:formatCode>General</c:formatCode>
                <c:ptCount val="10"/>
                <c:pt idx="0">
                  <c:v>25.490196078431371</c:v>
                </c:pt>
                <c:pt idx="1">
                  <c:v>15.686274509803921</c:v>
                </c:pt>
                <c:pt idx="2">
                  <c:v>17.647058823529413</c:v>
                </c:pt>
                <c:pt idx="3">
                  <c:v>11.764705882352942</c:v>
                </c:pt>
                <c:pt idx="4">
                  <c:v>5.882352941176471</c:v>
                </c:pt>
                <c:pt idx="5">
                  <c:v>1.9607843137254901</c:v>
                </c:pt>
                <c:pt idx="6">
                  <c:v>3.9215686274509802</c:v>
                </c:pt>
                <c:pt idx="7">
                  <c:v>7.8431372549019605</c:v>
                </c:pt>
                <c:pt idx="8">
                  <c:v>5.882352941176471</c:v>
                </c:pt>
                <c:pt idx="9">
                  <c:v>3.9215686274509802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03085230673294"/>
          <c:y val="0.32237444903125623"/>
          <c:w val="0.42245150338081922"/>
          <c:h val="0.762703497922197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4152222333719192"/>
                  <c:y val="0.1389563144669318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2015'!$B$12:$B$21</c:f>
              <c:strCache>
                <c:ptCount val="10"/>
                <c:pt idx="0">
                  <c:v>praktyk</c:v>
                </c:pt>
                <c:pt idx="1">
                  <c:v>przedm specjalistycznych</c:v>
                </c:pt>
                <c:pt idx="2">
                  <c:v>laboratoryjnych</c:v>
                </c:pt>
                <c:pt idx="3">
                  <c:v>programowania</c:v>
                </c:pt>
                <c:pt idx="4">
                  <c:v>nowych technik prowadzenia zajęć</c:v>
                </c:pt>
                <c:pt idx="5">
                  <c:v>trendy, nowości</c:v>
                </c:pt>
                <c:pt idx="6">
                  <c:v>rejsów</c:v>
                </c:pt>
                <c:pt idx="7">
                  <c:v>lab fizycznego</c:v>
                </c:pt>
                <c:pt idx="8">
                  <c:v>PDW</c:v>
                </c:pt>
                <c:pt idx="9">
                  <c:v>biznesu</c:v>
                </c:pt>
              </c:strCache>
            </c:strRef>
          </c:cat>
          <c:val>
            <c:numRef>
              <c:f>'Ankiety koncowe 2015'!$F$12:$F$21</c:f>
              <c:numCache>
                <c:formatCode>General</c:formatCode>
                <c:ptCount val="10"/>
                <c:pt idx="0">
                  <c:v>56.25</c:v>
                </c:pt>
                <c:pt idx="1">
                  <c:v>12.5</c:v>
                </c:pt>
                <c:pt idx="2">
                  <c:v>6.25</c:v>
                </c:pt>
                <c:pt idx="3">
                  <c:v>0</c:v>
                </c:pt>
                <c:pt idx="4">
                  <c:v>9.375</c:v>
                </c:pt>
                <c:pt idx="5">
                  <c:v>3.125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7"/>
        <c:delete val="1"/>
      </c:legendEntry>
      <c:layout>
        <c:manualLayout>
          <c:xMode val="edge"/>
          <c:yMode val="edge"/>
          <c:x val="0.73253856650336346"/>
          <c:y val="0.20042077097550959"/>
          <c:w val="0.26461676749178409"/>
          <c:h val="0.78570748693341186"/>
        </c:manualLayout>
      </c:layout>
      <c:overlay val="0"/>
      <c:txPr>
        <a:bodyPr/>
        <a:lstStyle/>
        <a:p>
          <a:pPr rtl="0">
            <a:defRPr sz="2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24725133571587"/>
          <c:y val="0.23658114784631773"/>
          <c:w val="0.45831585439748346"/>
          <c:h val="0.690796202382741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2015'!$C$3:$F$3</c:f>
              <c:numCache>
                <c:formatCode>General</c:formatCode>
                <c:ptCount val="4"/>
                <c:pt idx="0">
                  <c:v>38.888888888888886</c:v>
                </c:pt>
                <c:pt idx="1">
                  <c:v>50</c:v>
                </c:pt>
                <c:pt idx="2">
                  <c:v>5.5555555555555554</c:v>
                </c:pt>
                <c:pt idx="3">
                  <c:v>5.5555555555555554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698005179184837"/>
          <c:y val="0.22146232117999962"/>
          <c:w val="0.22887392836508805"/>
          <c:h val="0.61279292934197827"/>
        </c:manualLayout>
      </c:layout>
      <c:overlay val="0"/>
      <c:txPr>
        <a:bodyPr/>
        <a:lstStyle/>
        <a:p>
          <a:pPr rtl="0">
            <a:defRPr sz="2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24725133571587"/>
          <c:y val="0.23658114784631773"/>
          <c:w val="0.45831585439748346"/>
          <c:h val="0.690796202382741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2658673508653835"/>
          <c:y val="0.22146232117999962"/>
          <c:w val="0.13939262510219008"/>
          <c:h val="0.6127929293419782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/>
              <a:t>Czy w Pani/Pana</a:t>
            </a:r>
            <a:r>
              <a:rPr lang="pl-PL" sz="2400" baseline="0" dirty="0"/>
              <a:t> opinii realizowane w trakcie studiów przedmioty kształcenia (kierunkowego) dają właściwe przygotowanie teoretyczne do pracy w zawodzie</a:t>
            </a:r>
            <a:r>
              <a:rPr lang="pl-PL" sz="2400" baseline="0" dirty="0" smtClean="0"/>
              <a:t>?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1800" b="1" i="0" baseline="0" dirty="0" smtClean="0">
                <a:effectLst/>
              </a:rPr>
              <a:t>Spec. G-F-</a:t>
            </a:r>
            <a:r>
              <a:rPr lang="pl-PL" sz="1800" b="1" i="0" baseline="0" dirty="0" err="1" smtClean="0">
                <a:effectLst/>
              </a:rPr>
              <a:t>Ch</a:t>
            </a:r>
            <a:r>
              <a:rPr lang="pl-PL" sz="1800" b="1" i="0" baseline="0" dirty="0" smtClean="0">
                <a:effectLst/>
              </a:rPr>
              <a:t>			 Spec </a:t>
            </a:r>
            <a:r>
              <a:rPr lang="pl-PL" sz="1800" b="1" i="0" baseline="0" dirty="0" err="1" smtClean="0">
                <a:effectLst/>
              </a:rPr>
              <a:t>Biol</a:t>
            </a:r>
            <a:r>
              <a:rPr lang="pl-PL" sz="1800" b="1" i="0" baseline="0" dirty="0" smtClean="0">
                <a:effectLst/>
              </a:rPr>
              <a:t> </a:t>
            </a:r>
            <a:endParaRPr lang="pl-PL" sz="110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1100" baseline="0" dirty="0" smtClean="0"/>
              <a:t> </a:t>
            </a:r>
            <a:endParaRPr lang="pl-PL" sz="1100" dirty="0"/>
          </a:p>
        </c:rich>
      </c:tx>
      <c:layout>
        <c:manualLayout>
          <c:xMode val="edge"/>
          <c:yMode val="edge"/>
          <c:x val="0.12516381674959526"/>
          <c:y val="3.74784746139317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830490810755541E-2"/>
          <c:y val="0.36503313357339379"/>
          <c:w val="0.41091353664735386"/>
          <c:h val="0.546273289895893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2015'!$C$4:$F$4</c:f>
              <c:numCache>
                <c:formatCode>General</c:formatCode>
                <c:ptCount val="4"/>
                <c:pt idx="0">
                  <c:v>12.5</c:v>
                </c:pt>
                <c:pt idx="1">
                  <c:v>54.166666666666664</c:v>
                </c:pt>
                <c:pt idx="2">
                  <c:v>20.833333333333332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5754236125889673"/>
          <c:y val="0.25071774533025998"/>
          <c:w val="0.15424028753162608"/>
          <c:h val="0.7106132540679491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3221606129061"/>
          <c:y val="0.34330999041042226"/>
          <c:w val="0.47522764025097092"/>
          <c:h val="0.619046531379554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2015'!$C$5:$F$5</c:f>
              <c:numCache>
                <c:formatCode>General</c:formatCode>
                <c:ptCount val="4"/>
                <c:pt idx="0">
                  <c:v>5.5555555555555554</c:v>
                </c:pt>
                <c:pt idx="1">
                  <c:v>61.111111111111114</c:v>
                </c:pt>
                <c:pt idx="2">
                  <c:v>27.777777777777779</c:v>
                </c:pt>
                <c:pt idx="3">
                  <c:v>5.5555555555555554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254672600911908"/>
          <c:y val="0.27431253983475518"/>
          <c:w val="0.22782176840059298"/>
          <c:h val="0.67658879329369837"/>
        </c:manualLayout>
      </c:layout>
      <c:overlay val="0"/>
      <c:txPr>
        <a:bodyPr/>
        <a:lstStyle/>
        <a:p>
          <a:pPr rtl="0">
            <a:defRPr sz="2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24725133571587"/>
          <c:y val="0.23658114784631773"/>
          <c:w val="0.45831585439748346"/>
          <c:h val="0.690796202382741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2658673508653835"/>
          <c:y val="0.22146232117999962"/>
          <c:w val="0.13939262510219008"/>
          <c:h val="0.6127929293419782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400"/>
            </a:pPr>
            <a:r>
              <a:rPr lang="pl-PL" sz="2400" dirty="0"/>
              <a:t>Czy w Pani/Pana</a:t>
            </a:r>
            <a:r>
              <a:rPr lang="pl-PL" sz="2400" baseline="0" dirty="0"/>
              <a:t> opinii kształcenie kierunkowe realizowane w toku studiów daje właściwe przygotowanie do rozwiązywania problemów pracy w zawodzie? </a:t>
            </a:r>
            <a:endParaRPr lang="pl-PL" sz="2400" baseline="0" dirty="0" smtClean="0"/>
          </a:p>
          <a:p>
            <a:pPr algn="ctr">
              <a:defRPr sz="2400"/>
            </a:pPr>
            <a:r>
              <a:rPr lang="pl-PL" sz="2400" baseline="0" dirty="0" smtClean="0"/>
              <a:t>Spec</a:t>
            </a:r>
            <a:r>
              <a:rPr lang="pl-PL" sz="2400" baseline="0" dirty="0"/>
              <a:t>. </a:t>
            </a:r>
            <a:r>
              <a:rPr lang="pl-PL" sz="2400" baseline="0" dirty="0" smtClean="0"/>
              <a:t>G-F-</a:t>
            </a:r>
            <a:r>
              <a:rPr lang="pl-PL" sz="2400" baseline="0" dirty="0" err="1" smtClean="0"/>
              <a:t>Ch</a:t>
            </a:r>
            <a:r>
              <a:rPr lang="pl-PL" sz="2400" baseline="0" dirty="0" smtClean="0"/>
              <a:t>			Spec Biol. </a:t>
            </a:r>
            <a:endParaRPr lang="pl-PL" sz="2400" dirty="0"/>
          </a:p>
        </c:rich>
      </c:tx>
      <c:layout>
        <c:manualLayout>
          <c:xMode val="edge"/>
          <c:yMode val="edge"/>
          <c:x val="0.11850130564391072"/>
          <c:y val="1.18900646494958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966580744062974E-2"/>
          <c:y val="0.30190200464617539"/>
          <c:w val="0.45053008914426235"/>
          <c:h val="0.7938017211152923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2015'!$C$6:$F$6</c:f>
              <c:numCache>
                <c:formatCode>General</c:formatCode>
                <c:ptCount val="4"/>
                <c:pt idx="0">
                  <c:v>8.695652173913043</c:v>
                </c:pt>
                <c:pt idx="1">
                  <c:v>39.130434782608695</c:v>
                </c:pt>
                <c:pt idx="2">
                  <c:v>43.478260869565219</c:v>
                </c:pt>
                <c:pt idx="3">
                  <c:v>8.695652173913043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60250915164421"/>
          <c:y val="0.19664857499493521"/>
          <c:w val="0.43647414526303807"/>
          <c:h val="0.61106380336825328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'Ankiety koncowe 2015'!$C$1:$F$1</c:f>
              <c:strCache>
                <c:ptCount val="4"/>
                <c:pt idx="0">
                  <c:v>Tak</c:v>
                </c:pt>
                <c:pt idx="1">
                  <c:v>Raczej tak</c:v>
                </c:pt>
                <c:pt idx="2">
                  <c:v>Raczej nie</c:v>
                </c:pt>
                <c:pt idx="3">
                  <c:v>Nie</c:v>
                </c:pt>
              </c:strCache>
            </c:strRef>
          </c:cat>
          <c:val>
            <c:numRef>
              <c:f>'Ankiety koncowe 2015'!$C$7:$F$7</c:f>
              <c:numCache>
                <c:formatCode>General</c:formatCode>
                <c:ptCount val="4"/>
                <c:pt idx="0">
                  <c:v>0</c:v>
                </c:pt>
                <c:pt idx="1">
                  <c:v>55.555555555555557</c:v>
                </c:pt>
                <c:pt idx="2">
                  <c:v>33.333333333333336</c:v>
                </c:pt>
                <c:pt idx="3">
                  <c:v>11.111111111111111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2648379871890987"/>
          <c:y val="0.15060499813746187"/>
          <c:w val="0.17197739000055082"/>
          <c:h val="0.66558388937176927"/>
        </c:manualLayout>
      </c:layout>
      <c:overlay val="0"/>
      <c:txPr>
        <a:bodyPr/>
        <a:lstStyle/>
        <a:p>
          <a:pPr rtl="0">
            <a:defRPr sz="20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24725133571587"/>
          <c:y val="0.23658114784631773"/>
          <c:w val="0.45831585439748346"/>
          <c:h val="0.6907962023827417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82658673508653835"/>
          <c:y val="0.22146232117999962"/>
          <c:w val="0.13939262510219008"/>
          <c:h val="0.6127929293419782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28FDA-C8A4-4E4D-86F1-7DF5D8AD371F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6BB0-A579-4344-A312-671B6E01C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45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FB388-D9E7-4B03-AFDD-C3A0CDA6C3F1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22616-8FFF-44B5-8D15-77826D6725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75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8F840-6164-410F-9C60-4844D77E26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70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8F840-6164-410F-9C60-4844D77E266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70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8F840-6164-410F-9C60-4844D77E266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70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608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81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54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03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99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48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03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90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86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87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12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0F8F-57E5-47CE-A0BE-9A139D573BDA}" type="datetimeFigureOut">
              <a:rPr lang="pl-PL" smtClean="0"/>
              <a:t>2015-06-30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92C6-BA88-47FA-8894-2C9455E8D7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52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024903"/>
              </p:ext>
            </p:extLst>
          </p:nvPr>
        </p:nvGraphicFramePr>
        <p:xfrm>
          <a:off x="-25725" y="0"/>
          <a:ext cx="800785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717832"/>
              </p:ext>
            </p:extLst>
          </p:nvPr>
        </p:nvGraphicFramePr>
        <p:xfrm>
          <a:off x="1760371" y="692696"/>
          <a:ext cx="73803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295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65282"/>
              </p:ext>
            </p:extLst>
          </p:nvPr>
        </p:nvGraphicFramePr>
        <p:xfrm>
          <a:off x="1835696" y="764704"/>
          <a:ext cx="73803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71795"/>
              </p:ext>
            </p:extLst>
          </p:nvPr>
        </p:nvGraphicFramePr>
        <p:xfrm>
          <a:off x="179512" y="188640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223831"/>
              </p:ext>
            </p:extLst>
          </p:nvPr>
        </p:nvGraphicFramePr>
        <p:xfrm>
          <a:off x="3203848" y="476672"/>
          <a:ext cx="71287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763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316023"/>
              </p:ext>
            </p:extLst>
          </p:nvPr>
        </p:nvGraphicFramePr>
        <p:xfrm>
          <a:off x="1835696" y="764704"/>
          <a:ext cx="73803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362301"/>
              </p:ext>
            </p:extLst>
          </p:nvPr>
        </p:nvGraphicFramePr>
        <p:xfrm>
          <a:off x="0" y="28435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172857"/>
              </p:ext>
            </p:extLst>
          </p:nvPr>
        </p:nvGraphicFramePr>
        <p:xfrm>
          <a:off x="575048" y="711872"/>
          <a:ext cx="85689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773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221591"/>
              </p:ext>
            </p:extLst>
          </p:nvPr>
        </p:nvGraphicFramePr>
        <p:xfrm>
          <a:off x="1835696" y="764704"/>
          <a:ext cx="73803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510345"/>
              </p:ext>
            </p:extLst>
          </p:nvPr>
        </p:nvGraphicFramePr>
        <p:xfrm>
          <a:off x="179512" y="116632"/>
          <a:ext cx="878497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659883"/>
              </p:ext>
            </p:extLst>
          </p:nvPr>
        </p:nvGraphicFramePr>
        <p:xfrm>
          <a:off x="323528" y="188640"/>
          <a:ext cx="882047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0131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101364"/>
              </p:ext>
            </p:extLst>
          </p:nvPr>
        </p:nvGraphicFramePr>
        <p:xfrm>
          <a:off x="1835696" y="764704"/>
          <a:ext cx="73803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642844"/>
              </p:ext>
            </p:extLst>
          </p:nvPr>
        </p:nvGraphicFramePr>
        <p:xfrm>
          <a:off x="215009" y="70137"/>
          <a:ext cx="8928991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31891"/>
              </p:ext>
            </p:extLst>
          </p:nvPr>
        </p:nvGraphicFramePr>
        <p:xfrm>
          <a:off x="233625" y="260648"/>
          <a:ext cx="892899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396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Komentarz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400" dirty="0" smtClean="0"/>
              <a:t>	Ankietę </a:t>
            </a:r>
            <a:r>
              <a:rPr lang="pl-PL" sz="1400" dirty="0"/>
              <a:t>przeprowadzono wśród studentów ostatniego roku studiów stacjonarnych II stopnia kierunku Oceanografia wszystkich uruchomionych specjalności cyklu 2013-2015. W treści ankiety zadano pięć pytań w tym jedno otwarte. Pytania dotyczyły oceny procesu kształcenia oraz realizowanych przez poszczególne krupy zajęć efektów. Na pierwsze pytanie Czy po ukończeniu studiów ma Pan/Pani zamiar pracować w zawodzie? Większość z ankietowanych odpowiedziała pozytywnie. Może to świadczyć o tym że podczas studiów jesteśmy w stanie zainteresować studentów Oceanografią oraz że widzą potrzebę i chęć dalszego samodzielnego rozwoju. Kolejne pytanie dotyczy wykładów z przedmiotów kierunkowych. Ponad połowa z ankietowanych oceniła je pozytywnie jednak wśród nich zdecydowanych głosów było bardzo mało. Może to świadczyć o koniczności ulepszania procesu kształcenia na teoretycznych kursach kierunkowych ewentualnie poszukiwaniu nowych- nowoczesnych metod kształcenia. Trzecie pytanie miało dotyczyć realizacji ćwiczeń z przedmiotów zawodowych. Ich przebieg pozytywnie ocenia średnio połowa ankietowanych przy czym dla specjalności geologiczno-fizyczno-chemicznej odsetek jest niższy jednak pojawia się niewielka grupa osób oceniających ćwiczenia zdecydowanie pozytywnie której brak wśród specjalności biologicznej gdzie odsetek głosów pozytywnych jest większy i przekracza 50%. Jest to sygnał do pracy nad rozwijaniem kierunkowych umiejętności kształcenia. Kolejne pytanie dotyczyło realizacji zajęć praktycznych. Wśród studentów specjalności geologiczno-fizyczno-chemicznej większość głosów jest pozytywna z niewielkim odsetkiem zdecydowanie dobrych ocen. Ocena zajęć praktycznych przez studentów specjalności biologicznej jest zdecydowanie negatywna. Widać wyraźną potrzebę pracy nad rozwojem efektów związanych z kompetencjami miękkimi które mogą być realizowane na zajęciach praktycznych i laboratoriach. Ostatnie pytanie w treści było otwarte, generalnie studenci wykazywali chęć poświęcenia w toku studiów większej ilości godzin na zajęcia praktyczne, ćwiczenia i przedmioty specjalistyczne oraz laboratoria- głosy choć różne w ilości były zgodne. W mniejszym stopniu zwrócono uwagę na rozwój umiejętności programowania, prowadzenia kursów nowoczesnymi metodami oraz przedstawiania światowych osiągnięć studiowanej dziedziny, większy udział w planie studiów rejsów po morzu, przedmiotów do wyboru oraz zaangażowanie pracodawców. Ogólnie pytania otwarte pokrywają się z zadanymi wcześniej pytaniami. Zwracają uwagę na potrzebę zwiększenia rolę umiejętności oraz rozwój kompetencji miękkich. </a:t>
            </a:r>
          </a:p>
          <a:p>
            <a:pPr marL="0" indent="0" algn="just">
              <a:buNone/>
            </a:pPr>
            <a:r>
              <a:rPr lang="pl-PL" sz="1400" b="1" dirty="0" smtClean="0"/>
              <a:t>	Opinia</a:t>
            </a:r>
            <a:r>
              <a:rPr lang="pl-PL" sz="1400" b="1" dirty="0"/>
              <a:t>, którą możemy wyciągnąć z ankiety pokrywa się z wynikami cyklicznych konsultacji prowadzonych przez  Dyrekcję Instytutu Oceanografii UG ze studentami, pracodawcami oraz pracownikami Instytutu. Istnieje potrzeba poszukiwana nowych metod kształcenia w celu opanowania przez absolwentów szerszego spektrum umiejętności kierunkowych oraz wyraźny sygnał rozwoju kompetencji miękkich</a:t>
            </a:r>
            <a:r>
              <a:rPr lang="pl-PL" sz="1400" b="1" dirty="0" smtClean="0"/>
              <a:t>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152063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10619</TotalTime>
  <Words>113</Words>
  <Application>Microsoft Office PowerPoint</Application>
  <PresentationFormat>Pokaz na ekranie (4:3)</PresentationFormat>
  <Paragraphs>18</Paragraphs>
  <Slides>6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Komentarz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</dc:creator>
  <cp:lastModifiedBy>Marcin</cp:lastModifiedBy>
  <cp:revision>154</cp:revision>
  <cp:lastPrinted>2015-06-23T06:24:04Z</cp:lastPrinted>
  <dcterms:created xsi:type="dcterms:W3CDTF">2013-09-25T08:19:23Z</dcterms:created>
  <dcterms:modified xsi:type="dcterms:W3CDTF">2015-06-30T06:53:44Z</dcterms:modified>
</cp:coreProperties>
</file>