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85" r:id="rId2"/>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0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4" autoAdjust="0"/>
    <p:restoredTop sz="94660"/>
  </p:normalViewPr>
  <p:slideViewPr>
    <p:cSldViewPr>
      <p:cViewPr>
        <p:scale>
          <a:sx n="66" d="100"/>
          <a:sy n="66" d="100"/>
        </p:scale>
        <p:origin x="-1338" y="-10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D728FDA-C8A4-4E4D-86F1-7DF5D8AD371F}" type="datetimeFigureOut">
              <a:rPr lang="pl-PL" smtClean="0"/>
              <a:t>2015-09-14</a:t>
            </a:fld>
            <a:endParaRPr lang="pl-PL"/>
          </a:p>
        </p:txBody>
      </p:sp>
      <p:sp>
        <p:nvSpPr>
          <p:cNvPr id="4" name="Symbol zastępczy stopki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3D26BB0-A579-4344-A312-671B6E01CC21}" type="slidenum">
              <a:rPr lang="pl-PL" smtClean="0"/>
              <a:t>‹#›</a:t>
            </a:fld>
            <a:endParaRPr lang="pl-PL"/>
          </a:p>
        </p:txBody>
      </p:sp>
    </p:spTree>
    <p:extLst>
      <p:ext uri="{BB962C8B-B14F-4D97-AF65-F5344CB8AC3E}">
        <p14:creationId xmlns:p14="http://schemas.microsoft.com/office/powerpoint/2010/main" val="4078453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77FB388-D9E7-4B03-AFDD-C3A0CDA6C3F1}" type="datetimeFigureOut">
              <a:rPr lang="pl-PL" smtClean="0"/>
              <a:t>2015-09-14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D822616-8FFF-44B5-8D15-77826D672534}" type="slidenum">
              <a:rPr lang="pl-PL" smtClean="0"/>
              <a:t>‹#›</a:t>
            </a:fld>
            <a:endParaRPr lang="pl-PL"/>
          </a:p>
        </p:txBody>
      </p:sp>
    </p:spTree>
    <p:extLst>
      <p:ext uri="{BB962C8B-B14F-4D97-AF65-F5344CB8AC3E}">
        <p14:creationId xmlns:p14="http://schemas.microsoft.com/office/powerpoint/2010/main" val="125675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DAD0F8F-57E5-47CE-A0BE-9A139D573BDA}" type="datetimeFigureOut">
              <a:rPr lang="pl-PL" smtClean="0"/>
              <a:t>2015-09-14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344608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DAD0F8F-57E5-47CE-A0BE-9A139D573BDA}" type="datetimeFigureOut">
              <a:rPr lang="pl-PL" smtClean="0"/>
              <a:t>2015-09-14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425881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DAD0F8F-57E5-47CE-A0BE-9A139D573BDA}" type="datetimeFigureOut">
              <a:rPr lang="pl-PL" smtClean="0"/>
              <a:t>2015-09-14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256054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DAD0F8F-57E5-47CE-A0BE-9A139D573BDA}" type="datetimeFigureOut">
              <a:rPr lang="pl-PL" smtClean="0"/>
              <a:t>2015-09-14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262703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DAD0F8F-57E5-47CE-A0BE-9A139D573BDA}" type="datetimeFigureOut">
              <a:rPr lang="pl-PL" smtClean="0"/>
              <a:t>2015-09-14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273499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DAD0F8F-57E5-47CE-A0BE-9A139D573BDA}" type="datetimeFigureOut">
              <a:rPr lang="pl-PL" smtClean="0"/>
              <a:t>2015-09-14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3956487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DAD0F8F-57E5-47CE-A0BE-9A139D573BDA}" type="datetimeFigureOut">
              <a:rPr lang="pl-PL" smtClean="0"/>
              <a:t>2015-09-14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1397039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DAD0F8F-57E5-47CE-A0BE-9A139D573BDA}" type="datetimeFigureOut">
              <a:rPr lang="pl-PL" smtClean="0"/>
              <a:t>2015-09-14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72890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DAD0F8F-57E5-47CE-A0BE-9A139D573BDA}" type="datetimeFigureOut">
              <a:rPr lang="pl-PL" smtClean="0"/>
              <a:t>2015-09-14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365186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DAD0F8F-57E5-47CE-A0BE-9A139D573BDA}" type="datetimeFigureOut">
              <a:rPr lang="pl-PL" smtClean="0"/>
              <a:t>2015-09-14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145487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DAD0F8F-57E5-47CE-A0BE-9A139D573BDA}" type="datetimeFigureOut">
              <a:rPr lang="pl-PL" smtClean="0"/>
              <a:t>2015-09-14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6492C6-BA88-47FA-8894-2C9455E8D717}" type="slidenum">
              <a:rPr lang="pl-PL" smtClean="0"/>
              <a:t>‹#›</a:t>
            </a:fld>
            <a:endParaRPr lang="pl-PL"/>
          </a:p>
        </p:txBody>
      </p:sp>
    </p:spTree>
    <p:extLst>
      <p:ext uri="{BB962C8B-B14F-4D97-AF65-F5344CB8AC3E}">
        <p14:creationId xmlns:p14="http://schemas.microsoft.com/office/powerpoint/2010/main" val="368412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D0F8F-57E5-47CE-A0BE-9A139D573BDA}" type="datetimeFigureOut">
              <a:rPr lang="pl-PL" smtClean="0"/>
              <a:t>2015-09-14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492C6-BA88-47FA-8894-2C9455E8D717}" type="slidenum">
              <a:rPr lang="pl-PL" smtClean="0"/>
              <a:t>‹#›</a:t>
            </a:fld>
            <a:endParaRPr lang="pl-PL"/>
          </a:p>
        </p:txBody>
      </p:sp>
    </p:spTree>
    <p:extLst>
      <p:ext uri="{BB962C8B-B14F-4D97-AF65-F5344CB8AC3E}">
        <p14:creationId xmlns:p14="http://schemas.microsoft.com/office/powerpoint/2010/main" val="1987521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692696"/>
          </a:xfrm>
        </p:spPr>
        <p:txBody>
          <a:bodyPr>
            <a:normAutofit fontScale="90000"/>
          </a:bodyPr>
          <a:lstStyle/>
          <a:p>
            <a:r>
              <a:rPr lang="pl-PL" dirty="0" smtClean="0"/>
              <a:t>Komentarz - spotkania z pracodawcami</a:t>
            </a:r>
            <a:endParaRPr lang="pl-PL" dirty="0"/>
          </a:p>
        </p:txBody>
      </p:sp>
      <p:sp>
        <p:nvSpPr>
          <p:cNvPr id="3" name="Symbol zastępczy zawartości 2"/>
          <p:cNvSpPr>
            <a:spLocks noGrp="1"/>
          </p:cNvSpPr>
          <p:nvPr>
            <p:ph idx="1"/>
          </p:nvPr>
        </p:nvSpPr>
        <p:spPr>
          <a:xfrm>
            <a:off x="0" y="548680"/>
            <a:ext cx="8964488" cy="6309320"/>
          </a:xfrm>
        </p:spPr>
        <p:txBody>
          <a:bodyPr>
            <a:normAutofit/>
          </a:bodyPr>
          <a:lstStyle/>
          <a:p>
            <a:pPr marL="0" indent="0" algn="just">
              <a:lnSpc>
                <a:spcPct val="120000"/>
              </a:lnSpc>
              <a:buNone/>
            </a:pPr>
            <a:r>
              <a:rPr lang="pl-PL" sz="1400" dirty="0" smtClean="0"/>
              <a:t>	</a:t>
            </a:r>
            <a:r>
              <a:rPr lang="pl-PL" sz="1400" dirty="0"/>
              <a:t>Systematycznie, w celu zapewnienia wysokiego poziomu kształcenia w Instytucie Oceanografii z inicjatywy Dyrekcji organizowane są konsultacje z pracodawcami (ostatnie w 2014 roku). Grono zaproszonych gości stanowią przedstawiciele zakładów pracy które od wielu lat wyrażają aktywnie zainteresowanie zatrudnianiem absolwentów Instytutu. Jest zatem naturalne, że zależy im na opracowaniu planów studiów pod kątem rynku pracy oraz własnych wymagań prowadzonych aktualnie prac i inwestycji oraz na wysokim poziomie kształcenia. Na ostatnim spotkaniu przedstawiono perspektywy prowadzonych inwestycji, zwrócono uwagę na rozwój kompetencji miękkich oraz umiejętności zawodowych oczekiwanych od absolwentów. Pracodawcy zapewnili Dyrekcję, że stan wiedzy studentów kończących naukę w murach Instytutu jest stale od wielu lat na bardzo wysokim poziomie – w tym zakresie nie potrzebujemy nic zmieniać. Ze względu na rozwój nowoczesnych technologii, bardzo dynamiczny rynek pracy oraz nowe inwestycje należy dostosowywać zakres przekazywanych studentom do opanowania umiejętności tak aby nie mieli problemu z obsługą i eksploatacją nowoczesnych urządzeń pomiarowych. Najwięcej uwag pracodawcy mieli do wykazywanych przez absolwentów kompetencji miękkich. Jest to, ich zdaniem, najbardziej </a:t>
            </a:r>
            <a:r>
              <a:rPr lang="pl-PL" sz="1400" dirty="0" smtClean="0"/>
              <a:t>niedoceniany </a:t>
            </a:r>
            <a:r>
              <a:rPr lang="pl-PL" sz="1400" dirty="0"/>
              <a:t>przez uczelnie wyższe </a:t>
            </a:r>
            <a:r>
              <a:rPr lang="pl-PL" sz="1400" dirty="0" smtClean="0"/>
              <a:t>z efektów </a:t>
            </a:r>
            <a:r>
              <a:rPr lang="pl-PL" sz="1400" dirty="0"/>
              <a:t>kształcenia, </a:t>
            </a:r>
            <a:r>
              <a:rPr lang="pl-PL" sz="1400" dirty="0" smtClean="0"/>
              <a:t>który utrudnia  </a:t>
            </a:r>
            <a:r>
              <a:rPr lang="pl-PL" sz="1400" dirty="0"/>
              <a:t>absolwentom podjęcie pracy. W tym </a:t>
            </a:r>
            <a:r>
              <a:rPr lang="pl-PL" sz="1400" dirty="0" smtClean="0"/>
              <a:t>zakresie </a:t>
            </a:r>
            <a:r>
              <a:rPr lang="pl-PL" sz="1400" dirty="0"/>
              <a:t>Instytut ma jeszcze sporo pracy aby w perspektywie studenci opanowali te efekty i stali się bardziej konkurencyjni na wymagającym rynku pracy. Doskonałym pomysłem, w opinii pracodawców, jest przygotowanie studentów do podejmowanie wyzwań rynku pracy poprzez organizacje zajęć w zakładach pracy. Na kierunku Oceanografii jest to realizowane przez praktyki zawodowe, gdzie studenci mają okazję poznać rynek pracy, rozwijać wspomniane wyżej umiejętności oraz poczuć jak w perspektywie pokierować swoimi zainteresowaniami zawodowymi. W przyszłości można zatroszczyć się o wydłużenie zajęć praktycznych np. do całego semestru lub oferować dla chętnych starze organizowanie przez pracodawców</a:t>
            </a:r>
            <a:r>
              <a:rPr lang="pl-PL" sz="1400" dirty="0" smtClean="0"/>
              <a:t>.</a:t>
            </a:r>
          </a:p>
          <a:p>
            <a:pPr marL="0" indent="0" algn="just">
              <a:lnSpc>
                <a:spcPct val="120000"/>
              </a:lnSpc>
              <a:buNone/>
            </a:pPr>
            <a:endParaRPr lang="pl-PL" sz="1400" dirty="0"/>
          </a:p>
          <a:p>
            <a:pPr marL="0" indent="0" algn="just">
              <a:lnSpc>
                <a:spcPct val="120000"/>
              </a:lnSpc>
              <a:buNone/>
            </a:pPr>
            <a:r>
              <a:rPr lang="pl-PL" sz="1400" b="1" dirty="0"/>
              <a:t>Wnioski do planu studiów, które możemy wyciągnąć ze spotkań, dotyczą zwłaszcza poszerzenia oraz aktualizacji przekazywanych studentom umiejętności zawodowych oraz uzupełnienia w planach zajęć rozwijających kompetencje społeczne.</a:t>
            </a:r>
            <a:endParaRPr lang="pl-PL" sz="1400" dirty="0"/>
          </a:p>
        </p:txBody>
      </p:sp>
    </p:spTree>
    <p:extLst>
      <p:ext uri="{BB962C8B-B14F-4D97-AF65-F5344CB8AC3E}">
        <p14:creationId xmlns:p14="http://schemas.microsoft.com/office/powerpoint/2010/main" val="115206364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10632</TotalTime>
  <Words>5</Words>
  <Application>Microsoft Office PowerPoint</Application>
  <PresentationFormat>Pokaz na ekranie (4:3)</PresentationFormat>
  <Paragraphs>4</Paragraphs>
  <Slides>1</Slides>
  <Notes>0</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Motyw pakietu Office</vt:lpstr>
      <vt:lpstr>Komentarz - spotkania z pracodawcami</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dc:creator>
  <cp:lastModifiedBy>Marcin</cp:lastModifiedBy>
  <cp:revision>155</cp:revision>
  <cp:lastPrinted>2015-06-23T06:24:04Z</cp:lastPrinted>
  <dcterms:created xsi:type="dcterms:W3CDTF">2013-09-25T08:19:23Z</dcterms:created>
  <dcterms:modified xsi:type="dcterms:W3CDTF">2015-09-14T06:07:12Z</dcterms:modified>
</cp:coreProperties>
</file>